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7102475" cy="938847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Open Sans Condensed Bold" pitchFamily="2" charset="0"/>
      <p:regular r:id="rId11"/>
      <p:bold r:id="rId12"/>
    </p:embeddedFont>
    <p:embeddedFont>
      <p:font typeface="Open Sans Extra Bold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73" d="100"/>
          <a:sy n="73" d="100"/>
        </p:scale>
        <p:origin x="17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78250" y="-2097"/>
            <a:ext cx="3917908" cy="10695497"/>
            <a:chOff x="0" y="0"/>
            <a:chExt cx="1802572" cy="51117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02572" cy="5111734"/>
            </a:xfrm>
            <a:custGeom>
              <a:avLst/>
              <a:gdLst/>
              <a:ahLst/>
              <a:cxnLst/>
              <a:rect l="l" t="t" r="r" b="b"/>
              <a:pathLst>
                <a:path w="1802572" h="5111734">
                  <a:moveTo>
                    <a:pt x="0" y="0"/>
                  </a:moveTo>
                  <a:lnTo>
                    <a:pt x="1802572" y="0"/>
                  </a:lnTo>
                  <a:lnTo>
                    <a:pt x="1802572" y="5111734"/>
                  </a:lnTo>
                  <a:lnTo>
                    <a:pt x="0" y="5111734"/>
                  </a:lnTo>
                  <a:close/>
                </a:path>
              </a:pathLst>
            </a:custGeom>
            <a:solidFill>
              <a:srgbClr val="E2E2E3"/>
            </a:solidFill>
          </p:spPr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FD1DFC7D-35AB-C4CC-4ABC-83D4EF344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64" y="1573984"/>
            <a:ext cx="3395766" cy="64876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89460" y="901338"/>
            <a:ext cx="2130224" cy="287623"/>
            <a:chOff x="0" y="0"/>
            <a:chExt cx="2840298" cy="383497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40298" cy="383497"/>
              <a:chOff x="0" y="0"/>
              <a:chExt cx="2194723" cy="29633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94723" cy="296331"/>
              </a:xfrm>
              <a:custGeom>
                <a:avLst/>
                <a:gdLst/>
                <a:ahLst/>
                <a:cxnLst/>
                <a:rect l="l" t="t" r="r" b="b"/>
                <a:pathLst>
                  <a:path w="2194723" h="296331">
                    <a:moveTo>
                      <a:pt x="0" y="0"/>
                    </a:moveTo>
                    <a:lnTo>
                      <a:pt x="2194723" y="0"/>
                    </a:lnTo>
                    <a:lnTo>
                      <a:pt x="2194723" y="296331"/>
                    </a:lnTo>
                    <a:lnTo>
                      <a:pt x="0" y="296331"/>
                    </a:lnTo>
                    <a:close/>
                  </a:path>
                </a:pathLst>
              </a:custGeom>
              <a:solidFill>
                <a:srgbClr val="062D47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23369" y="47929"/>
              <a:ext cx="2593560" cy="245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0"/>
                </a:lnSpc>
                <a:spcBef>
                  <a:spcPct val="0"/>
                </a:spcBef>
              </a:pPr>
              <a:r>
                <a:rPr lang="en-US" sz="1120">
                  <a:solidFill>
                    <a:srgbClr val="FFFFFF"/>
                  </a:solidFill>
                  <a:latin typeface="Open Sans Extra Bold"/>
                </a:rPr>
                <a:t>by Crosley Home Products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19684" y="2321706"/>
            <a:ext cx="3397236" cy="375085"/>
            <a:chOff x="0" y="-27448"/>
            <a:chExt cx="1380326" cy="152400"/>
          </a:xfrm>
        </p:grpSpPr>
        <p:sp>
          <p:nvSpPr>
            <p:cNvPr id="9" name="Freeform 9"/>
            <p:cNvSpPr/>
            <p:nvPr/>
          </p:nvSpPr>
          <p:spPr>
            <a:xfrm>
              <a:off x="0" y="-27448"/>
              <a:ext cx="1380326" cy="152400"/>
            </a:xfrm>
            <a:custGeom>
              <a:avLst/>
              <a:gdLst/>
              <a:ahLst/>
              <a:cxnLst/>
              <a:rect l="l" t="t" r="r" b="b"/>
              <a:pathLst>
                <a:path w="1380326" h="152400">
                  <a:moveTo>
                    <a:pt x="0" y="0"/>
                  </a:moveTo>
                  <a:lnTo>
                    <a:pt x="1380326" y="0"/>
                  </a:lnTo>
                  <a:lnTo>
                    <a:pt x="138032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BDDDE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653169" y="5197590"/>
            <a:ext cx="3397236" cy="375085"/>
            <a:chOff x="0" y="0"/>
            <a:chExt cx="1380326" cy="152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80326" cy="152400"/>
            </a:xfrm>
            <a:custGeom>
              <a:avLst/>
              <a:gdLst/>
              <a:ahLst/>
              <a:cxnLst/>
              <a:rect l="l" t="t" r="r" b="b"/>
              <a:pathLst>
                <a:path w="1380326" h="152400">
                  <a:moveTo>
                    <a:pt x="0" y="0"/>
                  </a:moveTo>
                  <a:lnTo>
                    <a:pt x="1380326" y="0"/>
                  </a:lnTo>
                  <a:lnTo>
                    <a:pt x="138032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BDDDE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618554" y="7417028"/>
            <a:ext cx="3397236" cy="375085"/>
            <a:chOff x="0" y="0"/>
            <a:chExt cx="1380326" cy="152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80326" cy="152400"/>
            </a:xfrm>
            <a:custGeom>
              <a:avLst/>
              <a:gdLst/>
              <a:ahLst/>
              <a:cxnLst/>
              <a:rect l="l" t="t" r="r" b="b"/>
              <a:pathLst>
                <a:path w="1380326" h="152400">
                  <a:moveTo>
                    <a:pt x="0" y="0"/>
                  </a:moveTo>
                  <a:lnTo>
                    <a:pt x="1380326" y="0"/>
                  </a:lnTo>
                  <a:lnTo>
                    <a:pt x="138032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BDDDEB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93578" y="10036730"/>
            <a:ext cx="300583" cy="30058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74263" y="10015621"/>
            <a:ext cx="342800" cy="342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046578" y="8882432"/>
            <a:ext cx="406557" cy="4019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12481" y="356498"/>
            <a:ext cx="3397237" cy="54484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555" y="2605268"/>
            <a:ext cx="1819498" cy="4036832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4489244" y="5182102"/>
            <a:ext cx="2626402" cy="360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000" spc="330" dirty="0">
                <a:solidFill>
                  <a:srgbClr val="0E1B2A"/>
                </a:solidFill>
                <a:latin typeface="Open Sans Condensed Bold"/>
              </a:rPr>
              <a:t>DIMENSIONS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24003" y="2312046"/>
            <a:ext cx="2626402" cy="360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000" spc="330" dirty="0">
                <a:solidFill>
                  <a:srgbClr val="0E1B2A"/>
                </a:solidFill>
                <a:latin typeface="Open Sans Condensed Bold"/>
              </a:rPr>
              <a:t>KEY FEATURES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858846" y="5870331"/>
            <a:ext cx="2616839" cy="864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>
              <a:lnSpc>
                <a:spcPts val="2255"/>
              </a:lnSpc>
              <a:buFont typeface="Arial"/>
              <a:buChar char="•"/>
            </a:pPr>
            <a:r>
              <a:rPr lang="en-US" sz="1599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Height: 66.61”</a:t>
            </a:r>
          </a:p>
          <a:p>
            <a:pPr marL="345439" lvl="1" indent="-172720">
              <a:lnSpc>
                <a:spcPts val="2255"/>
              </a:lnSpc>
              <a:buFont typeface="Arial"/>
              <a:buChar char="•"/>
            </a:pPr>
            <a:r>
              <a:rPr lang="en-US" sz="1599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Width: 29.72”</a:t>
            </a:r>
          </a:p>
          <a:p>
            <a:pPr marL="345439" lvl="1" indent="-172720">
              <a:lnSpc>
                <a:spcPts val="2255"/>
              </a:lnSpc>
              <a:buFont typeface="Arial"/>
              <a:buChar char="•"/>
            </a:pPr>
            <a:r>
              <a:rPr lang="en-US" sz="1599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Depth: 32.6”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76533" y="9215567"/>
            <a:ext cx="2140530" cy="49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74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Emerald Isle, NC</a:t>
            </a:r>
          </a:p>
          <a:p>
            <a:pPr algn="r">
              <a:lnSpc>
                <a:spcPts val="1974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marketing@crosley.com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909235" y="8909497"/>
            <a:ext cx="2407828" cy="30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46"/>
              </a:lnSpc>
            </a:pPr>
            <a:r>
              <a:rPr lang="en-US" sz="1800" spc="297" dirty="0">
                <a:solidFill>
                  <a:schemeClr val="tx2">
                    <a:lumMod val="75000"/>
                  </a:schemeClr>
                </a:solidFill>
                <a:latin typeface="Open Sans Condensed Bold"/>
              </a:rPr>
              <a:t>CROSLEY.COM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58846" y="2868180"/>
            <a:ext cx="3491874" cy="2338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39" lvl="1" indent="-172720">
              <a:lnSpc>
                <a:spcPts val="2255"/>
              </a:lnSpc>
              <a:buFont typeface="Arial"/>
              <a:buChar char="•"/>
            </a:pPr>
            <a:r>
              <a:rPr lang="en-US" sz="1599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Recessed Handle</a:t>
            </a:r>
          </a:p>
          <a:p>
            <a:pPr marL="345439" lvl="1" indent="-172720">
              <a:lnSpc>
                <a:spcPts val="2255"/>
              </a:lnSpc>
              <a:buFont typeface="Arial"/>
              <a:buChar char="•"/>
            </a:pPr>
            <a:r>
              <a:rPr lang="en-US" sz="1599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3 Glass Shelves -2 Adjustable</a:t>
            </a:r>
          </a:p>
          <a:p>
            <a:pPr marL="345439" lvl="1" indent="-172720">
              <a:lnSpc>
                <a:spcPts val="2255"/>
              </a:lnSpc>
              <a:buFont typeface="Arial"/>
              <a:buChar char="•"/>
            </a:pPr>
            <a:r>
              <a:rPr lang="en-US" sz="1599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2 Full-width Door Bins </a:t>
            </a:r>
          </a:p>
          <a:p>
            <a:pPr marL="345439" lvl="1" indent="-172720">
              <a:lnSpc>
                <a:spcPts val="2255"/>
              </a:lnSpc>
              <a:buFont typeface="Arial"/>
              <a:buChar char="•"/>
            </a:pPr>
            <a:r>
              <a:rPr lang="en-US" sz="1599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2 Half-width Door Bins</a:t>
            </a:r>
          </a:p>
          <a:p>
            <a:pPr marL="345439" lvl="1" indent="-172720">
              <a:lnSpc>
                <a:spcPts val="2255"/>
              </a:lnSpc>
              <a:buFont typeface="Arial"/>
              <a:buChar char="•"/>
            </a:pPr>
            <a:r>
              <a:rPr lang="en-US" sz="1599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2 Full-width Freezer Door bins</a:t>
            </a:r>
          </a:p>
          <a:p>
            <a:pPr marL="345439" lvl="1" indent="-172720">
              <a:lnSpc>
                <a:spcPts val="2255"/>
              </a:lnSpc>
              <a:buFont typeface="Arial"/>
              <a:buChar char="•"/>
            </a:pPr>
            <a:r>
              <a:rPr lang="en-US" sz="1599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Reversible Door   </a:t>
            </a:r>
          </a:p>
          <a:p>
            <a:pPr marL="345439" lvl="1" indent="-172720" algn="l">
              <a:lnSpc>
                <a:spcPts val="2255"/>
              </a:lnSpc>
              <a:buFont typeface="Arial"/>
              <a:buChar char="•"/>
            </a:pPr>
            <a:r>
              <a:rPr lang="en-US" sz="1599">
                <a:solidFill>
                  <a:schemeClr val="tx2">
                    <a:lumMod val="50000"/>
                  </a:schemeClr>
                </a:solidFill>
                <a:latin typeface="Open Sans"/>
              </a:rPr>
              <a:t>Ice Maker Ready</a:t>
            </a:r>
            <a:endParaRPr lang="en-US" sz="1599" dirty="0">
              <a:solidFill>
                <a:schemeClr val="tx2">
                  <a:lumMod val="50000"/>
                </a:schemeClr>
              </a:solidFill>
              <a:latin typeface="Open Sans"/>
            </a:endParaRPr>
          </a:p>
          <a:p>
            <a:pPr marL="172719" lvl="1" algn="l">
              <a:lnSpc>
                <a:spcPts val="2255"/>
              </a:lnSpc>
            </a:pPr>
            <a:endParaRPr lang="en-US" sz="1599" dirty="0">
              <a:solidFill>
                <a:schemeClr val="tx2">
                  <a:lumMod val="75000"/>
                </a:schemeClr>
              </a:solidFill>
              <a:latin typeface="Open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851167" y="7448764"/>
            <a:ext cx="2932011" cy="345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pc="330" dirty="0">
                <a:solidFill>
                  <a:srgbClr val="062D47"/>
                </a:solidFill>
                <a:latin typeface="Open Sans Condensed Bold"/>
              </a:rPr>
              <a:t>  AVAILABLE FINISHES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308" y="1723959"/>
            <a:ext cx="2607991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Open Sans"/>
              </a:rPr>
              <a:t>CRMH203AW/B/S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DF8DA2F-8CA0-33B4-D9E4-959FB7E81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642" y="6960807"/>
            <a:ext cx="2428008" cy="3407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5C18EE4-EEC2-0D09-DF2A-F31E400CCC4B}"/>
              </a:ext>
            </a:extLst>
          </p:cNvPr>
          <p:cNvSpPr txBox="1"/>
          <p:nvPr/>
        </p:nvSpPr>
        <p:spPr>
          <a:xfrm>
            <a:off x="3943976" y="1713700"/>
            <a:ext cx="344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20.2 CU FT Top Mount Refrigerator</a:t>
            </a:r>
          </a:p>
        </p:txBody>
      </p:sp>
      <p:pic>
        <p:nvPicPr>
          <p:cNvPr id="34" name="Picture 33" descr="Shape, square&#10;&#10;Description automatically generated">
            <a:extLst>
              <a:ext uri="{FF2B5EF4-FFF2-40B4-BE49-F238E27FC236}">
                <a16:creationId xmlns:a16="http://schemas.microsoft.com/office/drawing/2014/main" id="{9AB5B735-9379-1D3C-6027-608997F15B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62" y="7938157"/>
            <a:ext cx="2003420" cy="648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71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Open Sans Extra Bold</vt:lpstr>
      <vt:lpstr>Calibri</vt:lpstr>
      <vt:lpstr>Open Sans Condensed Bold</vt:lpstr>
      <vt:lpstr>Open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Crosley Lightning Bolt Spec Sheet</dc:title>
  <dc:creator>Scott</dc:creator>
  <cp:lastModifiedBy>Scott</cp:lastModifiedBy>
  <cp:revision>9</cp:revision>
  <cp:lastPrinted>2023-03-31T16:10:48Z</cp:lastPrinted>
  <dcterms:created xsi:type="dcterms:W3CDTF">2006-08-16T00:00:00Z</dcterms:created>
  <dcterms:modified xsi:type="dcterms:W3CDTF">2023-04-10T21:01:17Z</dcterms:modified>
  <dc:identifier>DAFbTzksxDI</dc:identifier>
</cp:coreProperties>
</file>